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1372143" y="284114"/>
            <a:ext cx="7320434" cy="1793090"/>
          </a:xfrm>
          <a:solidFill>
            <a:srgbClr val="02A5E3"/>
          </a:solidFill>
        </p:spPr>
        <p:txBody>
          <a:bodyPr>
            <a:normAutofit/>
          </a:bodyPr>
          <a:p>
            <a:r>
              <a:rPr altLang="zh-CN" b="0" sz="3680" lang="en-US"/>
              <a:t>श्री</a:t>
            </a:r>
            <a:r>
              <a:rPr altLang="zh-CN" b="0" sz="3680" lang="en-US"/>
              <a:t>.</a:t>
            </a:r>
            <a:r>
              <a:rPr altLang="zh-CN" b="0" sz="3680" lang="en-US"/>
              <a:t> छत्रपती शिवाजी महाविद्यालय</a:t>
            </a:r>
            <a:r>
              <a:rPr altLang="zh-CN" b="0" sz="3680" lang="en-US"/>
              <a:t>,</a:t>
            </a:r>
            <a:r>
              <a:rPr altLang="zh-CN" b="0" sz="3680" lang="en-US"/>
              <a:t> उमरगा</a:t>
            </a:r>
            <a:br>
              <a:rPr altLang="zh-CN" b="0" sz="3680" lang="en-US"/>
            </a:br>
            <a:r>
              <a:rPr altLang="zh-CN" b="0" sz="3680" lang="en-US"/>
              <a:t>समाजशास्त्र विभाग</a:t>
            </a:r>
            <a:endParaRPr altLang="zh-CN" b="0" sz="3680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1372144" y="2058120"/>
            <a:ext cx="7428092" cy="4107269"/>
          </a:xfrm>
          <a:solidFill>
            <a:srgbClr val="92D04F"/>
          </a:solidFill>
        </p:spPr>
        <p:txBody>
          <a:bodyPr>
            <a:normAutofit/>
          </a:bodyPr>
          <a:p>
            <a:r>
              <a:rPr altLang="zh-CN" sz="3600" lang="en-US">
                <a:solidFill>
                  <a:srgbClr val="36363D"/>
                </a:solidFill>
              </a:rPr>
              <a:t>बी. ए. प्रथम वर्ष सत्र पहिले </a:t>
            </a:r>
            <a:endParaRPr altLang="zh-CN" sz="3600" lang="en-US">
              <a:solidFill>
                <a:srgbClr val="36363D"/>
              </a:solidFill>
            </a:endParaRPr>
          </a:p>
          <a:p>
            <a:r>
              <a:rPr altLang="zh-CN" sz="3000" lang="en-US">
                <a:solidFill>
                  <a:srgbClr val="36363D"/>
                </a:solidFill>
              </a:rPr>
              <a:t>पेपरचे नाव- समाजशास्त्र परिचय पेपर  </a:t>
            </a:r>
            <a:r>
              <a:rPr altLang="zh-CN" sz="3000" lang="en-US">
                <a:solidFill>
                  <a:srgbClr val="36363D"/>
                </a:solidFill>
              </a:rPr>
              <a:t> </a:t>
            </a:r>
            <a:r>
              <a:rPr altLang="zh-CN" sz="3000" lang="en-US">
                <a:solidFill>
                  <a:srgbClr val="36363D"/>
                </a:solidFill>
              </a:rPr>
              <a:t>क्रमांक</a:t>
            </a:r>
            <a:r>
              <a:rPr altLang="zh-CN" sz="3000" lang="en-US">
                <a:solidFill>
                  <a:srgbClr val="36363D"/>
                </a:solidFill>
              </a:rPr>
              <a:t> 1</a:t>
            </a:r>
            <a:endParaRPr altLang="zh-CN" sz="3000" lang="en-US">
              <a:solidFill>
                <a:srgbClr val="36363D"/>
              </a:solidFill>
            </a:endParaRPr>
          </a:p>
          <a:p>
            <a:endParaRPr altLang="zh-CN" sz="3000" lang="en-US">
              <a:solidFill>
                <a:srgbClr val="36363D"/>
              </a:solidFill>
            </a:endParaRPr>
          </a:p>
          <a:p>
            <a:r>
              <a:rPr altLang="zh-CN" sz="3000" lang="en-US">
                <a:solidFill>
                  <a:srgbClr val="36363D"/>
                </a:solidFill>
              </a:rPr>
              <a:t> घटक क्रमांक.</a:t>
            </a:r>
            <a:r>
              <a:rPr altLang="zh-CN" sz="3000" lang="en-US">
                <a:solidFill>
                  <a:srgbClr val="36363D"/>
                </a:solidFill>
              </a:rPr>
              <a:t> </a:t>
            </a:r>
            <a:r>
              <a:rPr altLang="zh-CN" sz="3000" lang="en-US">
                <a:solidFill>
                  <a:srgbClr val="36363D"/>
                </a:solidFill>
              </a:rPr>
              <a:t>3</a:t>
            </a:r>
            <a:r>
              <a:rPr altLang="zh-CN" sz="3000" lang="en-US">
                <a:solidFill>
                  <a:srgbClr val="36363D"/>
                </a:solidFill>
              </a:rPr>
              <a:t> </a:t>
            </a:r>
            <a:r>
              <a:rPr altLang="zh-CN" sz="3000" lang="en-US">
                <a:solidFill>
                  <a:srgbClr val="36363D"/>
                </a:solidFill>
              </a:rPr>
              <a:t>समाजशास्त्रीय</a:t>
            </a:r>
            <a:r>
              <a:rPr altLang="zh-CN" sz="3000" lang="en-US">
                <a:solidFill>
                  <a:srgbClr val="36363D"/>
                </a:solidFill>
              </a:rPr>
              <a:t> परिप्रेक्ष</a:t>
            </a:r>
            <a:endParaRPr altLang="zh-CN" sz="3000" lang="en-US">
              <a:solidFill>
                <a:srgbClr val="36363D"/>
              </a:solidFill>
            </a:endParaRPr>
          </a:p>
          <a:p>
            <a:r>
              <a:rPr altLang="zh-CN" sz="3000" lang="en-US">
                <a:solidFill>
                  <a:srgbClr val="36363D"/>
                </a:solidFill>
              </a:rPr>
              <a:t> </a:t>
            </a:r>
            <a:endParaRPr altLang="zh-CN" sz="3000" lang="en-US">
              <a:solidFill>
                <a:srgbClr val="36363D"/>
              </a:solidFill>
            </a:endParaRPr>
          </a:p>
          <a:p>
            <a:r>
              <a:rPr altLang="zh-CN" b="1" sz="2600" lang="en-US">
                <a:solidFill>
                  <a:srgbClr val="36363D"/>
                </a:solidFill>
              </a:rPr>
              <a:t>विषय अध्यापक- डॉ. अनिल गाडेकर</a:t>
            </a:r>
            <a:endParaRPr altLang="zh-CN" b="1" sz="2600" lang="en-US">
              <a:solidFill>
                <a:srgbClr val="36363D"/>
              </a:solidFill>
            </a:endParaRPr>
          </a:p>
          <a:p>
            <a:r>
              <a:rPr altLang="zh-CN" b="1" lang="en-US">
                <a:solidFill>
                  <a:srgbClr val="36363D"/>
                </a:solidFill>
              </a:rPr>
              <a:t>समाजशास्त्र विभाग</a:t>
            </a:r>
            <a:endParaRPr altLang="zh-CN" b="1" lang="en-US">
              <a:solidFill>
                <a:srgbClr val="36363D"/>
              </a:solidFill>
            </a:endParaRPr>
          </a:p>
          <a:p>
            <a:r>
              <a:rPr altLang="zh-CN" b="1" lang="en-US">
                <a:solidFill>
                  <a:srgbClr val="36363D"/>
                </a:solidFill>
              </a:rPr>
              <a:t>मोबाईल नंबर 95 45 43 90 48</a:t>
            </a:r>
            <a:endParaRPr altLang="zh-CN" b="1" lang="en-US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>
          <a:xfrm>
            <a:off x="1522724" y="93688"/>
            <a:ext cx="7003251" cy="1841823"/>
          </a:xfrm>
          <a:solidFill>
            <a:srgbClr val="02A5E3"/>
          </a:solidFill>
        </p:spPr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sz="4400" lang="en-US"/>
              <a:t> </a:t>
            </a:r>
            <a:r>
              <a:rPr sz="4400" lang="en-US"/>
              <a:t> </a:t>
            </a:r>
            <a:r>
              <a:rPr sz="4400" lang="en-US"/>
              <a:t>समाजशास्त्रीय</a:t>
            </a:r>
            <a:r>
              <a:rPr sz="4400" lang="en-US"/>
              <a:t> परिप्रेक्ष</a:t>
            </a:r>
            <a:br>
              <a:rPr sz="4400" lang="en-US"/>
            </a:br>
            <a:r>
              <a:rPr sz="3800" lang="en-US"/>
              <a:t> </a:t>
            </a:r>
            <a:r>
              <a:rPr sz="3800" lang="en-US"/>
              <a:t> </a:t>
            </a:r>
            <a:r>
              <a:rPr sz="3800" lang="en-US"/>
              <a:t> </a:t>
            </a:r>
            <a:r>
              <a:rPr sz="3800" lang="en-US"/>
              <a:t> </a:t>
            </a:r>
            <a:r>
              <a:rPr sz="3800" lang="en-US"/>
              <a:t> </a:t>
            </a:r>
            <a:r>
              <a:rPr sz="3800" lang="en-US"/>
              <a:t> </a:t>
            </a:r>
            <a:r>
              <a:rPr sz="3800" lang="en-US"/>
              <a:t>Sociolog</a:t>
            </a:r>
            <a:r>
              <a:rPr sz="3800" lang="en-US"/>
              <a:t>i</a:t>
            </a:r>
            <a:r>
              <a:rPr sz="3800" lang="en-US"/>
              <a:t>cal</a:t>
            </a:r>
            <a:r>
              <a:rPr sz="3800" lang="en-US"/>
              <a:t> </a:t>
            </a:r>
            <a:r>
              <a:rPr sz="3800" lang="en-US"/>
              <a:t>perspectives</a:t>
            </a:r>
            <a:endParaRPr sz="3800" lang="en-US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>
          <a:xfrm>
            <a:off x="1469655" y="1825625"/>
            <a:ext cx="7045695" cy="4339813"/>
          </a:xfrm>
          <a:solidFill>
            <a:srgbClr val="92D04F"/>
          </a:solidFill>
        </p:spPr>
        <p:txBody>
          <a:bodyPr>
            <a:normAutofit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समग्र</a:t>
            </a:r>
            <a:r>
              <a:rPr lang="en-US"/>
              <a:t> समाजव्यवस्थेचा</a:t>
            </a:r>
            <a:r>
              <a:rPr lang="en-US"/>
              <a:t> समाजशास्त्रीय</a:t>
            </a:r>
            <a:r>
              <a:rPr lang="en-US"/>
              <a:t> अभ्यास</a:t>
            </a:r>
            <a:r>
              <a:rPr lang="en-US"/>
              <a:t> करण्याच्या हेतूने</a:t>
            </a:r>
            <a:r>
              <a:rPr lang="en-US"/>
              <a:t> समाजशास्त्राचा</a:t>
            </a:r>
            <a:r>
              <a:rPr lang="en-US"/>
              <a:t> उदय</a:t>
            </a:r>
            <a:r>
              <a:rPr lang="en-US"/>
              <a:t> झाला</a:t>
            </a:r>
            <a:r>
              <a:rPr lang="en-US"/>
              <a:t> आहे</a:t>
            </a:r>
            <a:r>
              <a:rPr lang="en-US"/>
              <a:t> समाजामध्ये</a:t>
            </a:r>
            <a:r>
              <a:rPr lang="en-US"/>
              <a:t> सामाजिक</a:t>
            </a:r>
            <a:r>
              <a:rPr lang="en-US"/>
              <a:t> संस्था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व्यवस्था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संघर्ष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प्रक्रिया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व्यवस्था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विघटन</a:t>
            </a:r>
            <a:r>
              <a:rPr lang="en-US"/>
              <a:t>,</a:t>
            </a:r>
            <a:r>
              <a:rPr lang="en-US"/>
              <a:t> सामाजिक</a:t>
            </a:r>
            <a:r>
              <a:rPr lang="en-US"/>
              <a:t> आंतरक्रिया</a:t>
            </a:r>
            <a:r>
              <a:rPr lang="en-US"/>
              <a:t> इत्यादी</a:t>
            </a:r>
            <a:r>
              <a:rPr lang="en-US"/>
              <a:t> गोष्टी</a:t>
            </a:r>
            <a:r>
              <a:rPr lang="en-US"/>
              <a:t> </a:t>
            </a:r>
            <a:r>
              <a:rPr lang="en-US"/>
              <a:t>आढळ</a:t>
            </a:r>
            <a:r>
              <a:rPr lang="en-US"/>
              <a:t>तात</a:t>
            </a:r>
            <a:r>
              <a:rPr lang="en-US"/>
              <a:t>.</a:t>
            </a:r>
            <a:r>
              <a:rPr lang="en-US"/>
              <a:t> या</a:t>
            </a:r>
            <a:r>
              <a:rPr lang="en-US"/>
              <a:t> सर्व</a:t>
            </a:r>
            <a:r>
              <a:rPr lang="en-US"/>
              <a:t> गोष्टी</a:t>
            </a:r>
            <a:r>
              <a:rPr lang="en-US"/>
              <a:t> किंवा</a:t>
            </a:r>
            <a:r>
              <a:rPr lang="en-US"/>
              <a:t> घटनांकडे</a:t>
            </a:r>
            <a:r>
              <a:rPr lang="en-US"/>
              <a:t> पाहण्याचा</a:t>
            </a:r>
            <a:r>
              <a:rPr lang="en-US"/>
              <a:t> दृष्टिकोण</a:t>
            </a:r>
            <a:r>
              <a:rPr lang="en-US"/>
              <a:t> वेगवेगळ्या</a:t>
            </a:r>
            <a:r>
              <a:rPr lang="en-US"/>
              <a:t> विचारवंतांचा</a:t>
            </a:r>
            <a:r>
              <a:rPr lang="en-US"/>
              <a:t> वेगवेगळा असू शकतो</a:t>
            </a:r>
            <a:r>
              <a:rPr lang="en-US"/>
              <a:t>.</a:t>
            </a:r>
            <a:r>
              <a:rPr lang="en-US"/>
              <a:t> विविध</a:t>
            </a:r>
            <a:r>
              <a:rPr lang="en-US"/>
              <a:t> समाजशास्त्रज्ञांनी</a:t>
            </a:r>
            <a:r>
              <a:rPr lang="en-US"/>
              <a:t> आपापल्या</a:t>
            </a:r>
            <a:r>
              <a:rPr lang="en-US"/>
              <a:t> परीने</a:t>
            </a:r>
            <a:r>
              <a:rPr lang="en-US"/>
              <a:t> या</a:t>
            </a:r>
            <a:r>
              <a:rPr lang="en-US"/>
              <a:t> समाजाला</a:t>
            </a:r>
            <a:r>
              <a:rPr lang="en-US"/>
              <a:t> व</a:t>
            </a:r>
            <a:r>
              <a:rPr lang="en-US"/>
              <a:t> समाजातील</a:t>
            </a:r>
            <a:r>
              <a:rPr lang="en-US"/>
              <a:t> विविध</a:t>
            </a:r>
            <a:r>
              <a:rPr lang="en-US"/>
              <a:t> घटनांना</a:t>
            </a:r>
            <a:r>
              <a:rPr lang="en-US"/>
              <a:t> समजून</a:t>
            </a:r>
            <a:r>
              <a:rPr lang="en-US"/>
              <a:t> घेण्यासाठी</a:t>
            </a:r>
            <a:r>
              <a:rPr lang="en-US"/>
              <a:t> जो</a:t>
            </a:r>
            <a:r>
              <a:rPr lang="en-US"/>
              <a:t> दृष्टिकोन</a:t>
            </a:r>
            <a:r>
              <a:rPr lang="en-US"/>
              <a:t> वापरला आहे</a:t>
            </a:r>
            <a:r>
              <a:rPr lang="en-US"/>
              <a:t>,</a:t>
            </a:r>
            <a:r>
              <a:rPr lang="en-US"/>
              <a:t> त्यालाच</a:t>
            </a:r>
            <a:r>
              <a:rPr lang="en-US"/>
              <a:t> समाजशास्त्रीय</a:t>
            </a:r>
            <a:r>
              <a:rPr lang="en-US"/>
              <a:t> परिप्रेक्ष</a:t>
            </a:r>
            <a:r>
              <a:rPr lang="en-US"/>
              <a:t> असे</a:t>
            </a:r>
            <a:r>
              <a:rPr lang="en-US"/>
              <a:t> म्ह</a:t>
            </a:r>
            <a:r>
              <a:rPr lang="en-US"/>
              <a:t>णता</a:t>
            </a:r>
            <a:r>
              <a:rPr lang="en-US"/>
              <a:t> </a:t>
            </a:r>
            <a:r>
              <a:rPr lang="en-US"/>
              <a:t>येईल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>
          <a:xfrm>
            <a:off x="1381793" y="180896"/>
            <a:ext cx="7133556" cy="1701654"/>
          </a:xfrm>
          <a:solidFill>
            <a:srgbClr val="02A5E3"/>
          </a:solidFill>
        </p:spPr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परिप्रेक्षचा </a:t>
            </a:r>
            <a:r>
              <a:rPr lang="en-US"/>
              <a:t> अर्थ</a:t>
            </a:r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>
          <a:xfrm>
            <a:off x="1421488" y="1825625"/>
            <a:ext cx="7093861" cy="4216953"/>
          </a:xfrm>
          <a:solidFill>
            <a:srgbClr val="92D04F"/>
          </a:solidFill>
        </p:spPr>
        <p:txBody>
          <a:bodyPr>
            <a:normAutofit fontScale="89286" lnSpcReduction="20000"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मराठीतील</a:t>
            </a:r>
            <a:r>
              <a:rPr lang="en-US"/>
              <a:t> परिप्रेक्ष</a:t>
            </a:r>
            <a:r>
              <a:rPr lang="en-US"/>
              <a:t> हा</a:t>
            </a:r>
            <a:r>
              <a:rPr lang="en-US"/>
              <a:t> शब्द</a:t>
            </a:r>
            <a:r>
              <a:rPr lang="en-US"/>
              <a:t> इंग्रजीतील</a:t>
            </a:r>
            <a:r>
              <a:rPr lang="en-US"/>
              <a:t> </a:t>
            </a:r>
            <a:r>
              <a:rPr lang="en-US"/>
              <a:t>perspective</a:t>
            </a:r>
            <a:r>
              <a:rPr lang="en-US"/>
              <a:t> या</a:t>
            </a:r>
            <a:r>
              <a:rPr lang="en-US"/>
              <a:t> शब्दा</a:t>
            </a:r>
            <a:r>
              <a:rPr lang="en-US"/>
              <a:t>च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रूपांतर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 इंग्रजीतील</a:t>
            </a:r>
            <a:r>
              <a:rPr lang="en-US"/>
              <a:t> </a:t>
            </a:r>
            <a:r>
              <a:rPr lang="en-US"/>
              <a:t>perspective </a:t>
            </a:r>
            <a:r>
              <a:rPr lang="en-US"/>
              <a:t>हा</a:t>
            </a:r>
            <a:r>
              <a:rPr lang="en-US"/>
              <a:t> शब्द</a:t>
            </a:r>
            <a:r>
              <a:rPr lang="en-US"/>
              <a:t> लॅटिन भाषेतील</a:t>
            </a:r>
            <a:r>
              <a:rPr lang="en-US"/>
              <a:t> </a:t>
            </a:r>
            <a:r>
              <a:rPr lang="en-US"/>
              <a:t>perspec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या</a:t>
            </a:r>
            <a:r>
              <a:rPr lang="en-US"/>
              <a:t> शब्दापासून</a:t>
            </a:r>
            <a:r>
              <a:rPr lang="en-US"/>
              <a:t> तयार</a:t>
            </a:r>
            <a:r>
              <a:rPr lang="en-US"/>
              <a:t> झाला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लॅटिन</a:t>
            </a:r>
            <a:r>
              <a:rPr lang="en-US"/>
              <a:t> भाषेतील</a:t>
            </a:r>
            <a:r>
              <a:rPr lang="en-US"/>
              <a:t> </a:t>
            </a:r>
            <a:r>
              <a:rPr lang="en-US"/>
              <a:t>perspect</a:t>
            </a:r>
            <a:r>
              <a:rPr lang="en-US"/>
              <a:t> </a:t>
            </a:r>
            <a:r>
              <a:rPr lang="en-US"/>
              <a:t>या</a:t>
            </a:r>
            <a:r>
              <a:rPr lang="en-US"/>
              <a:t> शब्दाचा</a:t>
            </a:r>
            <a:r>
              <a:rPr lang="en-US"/>
              <a:t> अर्थ</a:t>
            </a:r>
            <a:r>
              <a:rPr lang="en-US"/>
              <a:t> </a:t>
            </a:r>
            <a:r>
              <a:rPr lang="en-US"/>
              <a:t>seen through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सा आहे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याचा अर्थ</a:t>
            </a:r>
            <a:r>
              <a:rPr lang="en-US"/>
              <a:t> </a:t>
            </a:r>
            <a:r>
              <a:rPr lang="en-US"/>
              <a:t>नजर</a:t>
            </a:r>
            <a:r>
              <a:rPr lang="en-US"/>
              <a:t> </a:t>
            </a:r>
            <a:r>
              <a:rPr lang="en-US"/>
              <a:t>टाक</a:t>
            </a:r>
            <a:r>
              <a:rPr lang="en-US"/>
              <a:t>णे</a:t>
            </a:r>
            <a:r>
              <a:rPr lang="en-US"/>
              <a:t> किंवा</a:t>
            </a:r>
            <a:r>
              <a:rPr lang="en-US"/>
              <a:t> एका</a:t>
            </a:r>
            <a:r>
              <a:rPr lang="en-US"/>
              <a:t> टोकाकडून</a:t>
            </a:r>
            <a:r>
              <a:rPr lang="en-US"/>
              <a:t> दुसऱ्या</a:t>
            </a:r>
            <a:r>
              <a:rPr lang="en-US"/>
              <a:t> टोकाकडे</a:t>
            </a:r>
            <a:r>
              <a:rPr lang="en-US"/>
              <a:t> पाहणे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थोडक्यात</a:t>
            </a:r>
            <a:r>
              <a:rPr lang="en-US"/>
              <a:t> जर</a:t>
            </a:r>
            <a:r>
              <a:rPr lang="en-US"/>
              <a:t> एखादा</a:t>
            </a:r>
            <a:r>
              <a:rPr lang="en-US"/>
              <a:t> शास्त्रज्ञ</a:t>
            </a:r>
            <a:r>
              <a:rPr lang="en-US"/>
              <a:t> आपला</a:t>
            </a:r>
            <a:r>
              <a:rPr lang="en-US"/>
              <a:t> विशिष्ट</a:t>
            </a:r>
            <a:r>
              <a:rPr lang="en-US"/>
              <a:t> उद्देश</a:t>
            </a:r>
            <a:r>
              <a:rPr lang="en-US"/>
              <a:t> समोर</a:t>
            </a:r>
            <a:r>
              <a:rPr lang="en-US"/>
              <a:t> ठेवून</a:t>
            </a:r>
            <a:r>
              <a:rPr lang="en-US"/>
              <a:t> एखाद्या</a:t>
            </a:r>
            <a:r>
              <a:rPr lang="en-US"/>
              <a:t> घटनेचा</a:t>
            </a:r>
            <a:r>
              <a:rPr lang="en-US"/>
              <a:t> किंवा</a:t>
            </a:r>
            <a:r>
              <a:rPr lang="en-US"/>
              <a:t> </a:t>
            </a:r>
            <a:r>
              <a:rPr lang="en-US"/>
              <a:t>त्याच्या</a:t>
            </a:r>
            <a:r>
              <a:rPr lang="en-US"/>
              <a:t> वास्तविकतिच्या</a:t>
            </a:r>
            <a:r>
              <a:rPr lang="en-US"/>
              <a:t> </a:t>
            </a:r>
            <a:r>
              <a:rPr lang="en-US"/>
              <a:t>अभ्यास</a:t>
            </a:r>
            <a:r>
              <a:rPr lang="en-US"/>
              <a:t> </a:t>
            </a:r>
            <a:r>
              <a:rPr lang="en-US"/>
              <a:t> विशिष्ट</a:t>
            </a:r>
            <a:r>
              <a:rPr lang="en-US"/>
              <a:t> </a:t>
            </a:r>
            <a:r>
              <a:rPr lang="en-US"/>
              <a:t>दृष्टिकोनाने</a:t>
            </a:r>
            <a:r>
              <a:rPr lang="en-US"/>
              <a:t> करत</a:t>
            </a:r>
            <a:r>
              <a:rPr lang="en-US"/>
              <a:t> असेल</a:t>
            </a:r>
            <a:r>
              <a:rPr lang="en-US"/>
              <a:t> तर</a:t>
            </a:r>
            <a:r>
              <a:rPr lang="en-US"/>
              <a:t> त्यास</a:t>
            </a:r>
            <a:r>
              <a:rPr lang="en-US"/>
              <a:t> परिप्रेक्ष</a:t>
            </a:r>
            <a:r>
              <a:rPr lang="en-US"/>
              <a:t> असे</a:t>
            </a:r>
            <a:r>
              <a:rPr lang="en-US"/>
              <a:t> म्हणतात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उदाहरणार्थ</a:t>
            </a:r>
            <a:r>
              <a:rPr lang="en-US"/>
              <a:t> </a:t>
            </a:r>
            <a:r>
              <a:rPr lang="en-US"/>
              <a:t>एक</a:t>
            </a:r>
            <a:r>
              <a:rPr lang="en-US"/>
              <a:t> मुलगा</a:t>
            </a:r>
            <a:r>
              <a:rPr lang="en-US"/>
              <a:t> व</a:t>
            </a:r>
            <a:r>
              <a:rPr lang="en-US"/>
              <a:t> एक</a:t>
            </a:r>
            <a:r>
              <a:rPr lang="en-US"/>
              <a:t> मुलगी</a:t>
            </a:r>
            <a:r>
              <a:rPr lang="en-US"/>
              <a:t> यांच्याकडे</a:t>
            </a:r>
            <a:r>
              <a:rPr lang="en-US"/>
              <a:t> पाहण्याचा</a:t>
            </a:r>
            <a:r>
              <a:rPr lang="en-US"/>
              <a:t> दृष्टिको</a:t>
            </a:r>
            <a:r>
              <a:rPr lang="en-US"/>
              <a:t>न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1512906" y="278540"/>
            <a:ext cx="7002444" cy="1589306"/>
          </a:xfrm>
          <a:solidFill>
            <a:srgbClr val="02A5E3"/>
          </a:solidFill>
        </p:spPr>
        <p:txBody>
          <a:bodyPr/>
          <a:p>
            <a:r>
              <a:rPr lang="en-US"/>
              <a:t>संरचनात्मक प्रकार्यात्मक </a:t>
            </a:r>
            <a:r>
              <a:rPr lang="en-US"/>
              <a:t>परिप्रेक्ष</a:t>
            </a:r>
            <a:r>
              <a:rPr lang="en-US"/>
              <a:t> </a:t>
            </a:r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1529194" y="1825625"/>
            <a:ext cx="6986155" cy="3875117"/>
          </a:xfrm>
          <a:solidFill>
            <a:srgbClr val="92D04F"/>
          </a:solidFill>
        </p:spPr>
        <p:txBody>
          <a:bodyPr>
            <a:normAutofit fontScale="64286" lnSpcReduction="20000"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समाजशा</a:t>
            </a:r>
            <a:r>
              <a:rPr lang="en-US"/>
              <a:t>स</a:t>
            </a:r>
            <a:r>
              <a:rPr lang="en-US"/>
              <a:t>्त</a:t>
            </a:r>
            <a:r>
              <a:rPr lang="en-US"/>
              <a:t>्र</a:t>
            </a:r>
            <a:r>
              <a:rPr lang="en-US"/>
              <a:t>ा</a:t>
            </a:r>
            <a:r>
              <a:rPr lang="en-US"/>
              <a:t>मध्ये</a:t>
            </a:r>
            <a:r>
              <a:rPr lang="en-US"/>
              <a:t> </a:t>
            </a:r>
            <a:r>
              <a:rPr lang="en-US"/>
              <a:t>संरचनात्मक</a:t>
            </a:r>
            <a:r>
              <a:rPr lang="en-US"/>
              <a:t> प्रकार्यात्मक</a:t>
            </a:r>
            <a:r>
              <a:rPr lang="en-US"/>
              <a:t> दृष्टीको</a:t>
            </a:r>
            <a:r>
              <a:rPr lang="en-US"/>
              <a:t>न</a:t>
            </a:r>
            <a:r>
              <a:rPr lang="en-US"/>
              <a:t> </a:t>
            </a:r>
            <a:r>
              <a:rPr lang="en-US"/>
              <a:t>अत्यंत</a:t>
            </a:r>
            <a:r>
              <a:rPr lang="en-US"/>
              <a:t> लोकप्रिय</a:t>
            </a:r>
            <a:r>
              <a:rPr lang="en-US"/>
              <a:t> </a:t>
            </a:r>
            <a:r>
              <a:rPr lang="en-US"/>
              <a:t>असून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बहुतांशी</a:t>
            </a:r>
            <a:r>
              <a:rPr lang="en-US"/>
              <a:t> समाजशास्त्रीय</a:t>
            </a:r>
            <a:r>
              <a:rPr lang="en-US"/>
              <a:t> साहित्य</a:t>
            </a:r>
            <a:r>
              <a:rPr lang="en-US"/>
              <a:t> संरचनात्मक</a:t>
            </a:r>
            <a:r>
              <a:rPr lang="en-US"/>
              <a:t> प्रकार्यात्मक</a:t>
            </a:r>
            <a:r>
              <a:rPr lang="en-US"/>
              <a:t> दृष्टिकोनातून</a:t>
            </a:r>
            <a:r>
              <a:rPr lang="en-US"/>
              <a:t> निर्माण</a:t>
            </a:r>
            <a:r>
              <a:rPr lang="en-US"/>
              <a:t> झाले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हा</a:t>
            </a:r>
            <a:r>
              <a:rPr lang="en-US"/>
              <a:t> </a:t>
            </a:r>
            <a:r>
              <a:rPr lang="en-US"/>
              <a:t>प</a:t>
            </a:r>
            <a:r>
              <a:rPr lang="en-US"/>
              <a:t>रि</a:t>
            </a:r>
            <a:r>
              <a:rPr lang="en-US"/>
              <a:t>प्रेक्ष</a:t>
            </a:r>
            <a:r>
              <a:rPr lang="en-US"/>
              <a:t> </a:t>
            </a:r>
            <a:r>
              <a:rPr lang="en-US"/>
              <a:t>मानवी</a:t>
            </a:r>
            <a:r>
              <a:rPr lang="en-US"/>
              <a:t> समाजाचा</a:t>
            </a:r>
            <a:r>
              <a:rPr lang="en-US"/>
              <a:t> अभ्यास</a:t>
            </a:r>
            <a:r>
              <a:rPr lang="en-US"/>
              <a:t> करण्यासाठी</a:t>
            </a:r>
            <a:r>
              <a:rPr lang="en-US"/>
              <a:t> </a:t>
            </a:r>
            <a:r>
              <a:rPr lang="en-US"/>
              <a:t>समाजाची</a:t>
            </a:r>
            <a:r>
              <a:rPr lang="en-US"/>
              <a:t> मानवी</a:t>
            </a:r>
            <a:r>
              <a:rPr lang="en-US"/>
              <a:t> शरीरा</a:t>
            </a:r>
            <a:r>
              <a:rPr lang="en-US"/>
              <a:t>श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तुलना करून</a:t>
            </a:r>
            <a:r>
              <a:rPr lang="en-US"/>
              <a:t> समाजाची</a:t>
            </a:r>
            <a:r>
              <a:rPr lang="en-US"/>
              <a:t> वास्तविकता</a:t>
            </a:r>
            <a:r>
              <a:rPr lang="en-US"/>
              <a:t> समजून</a:t>
            </a:r>
            <a:r>
              <a:rPr lang="en-US"/>
              <a:t> घेण्याचा</a:t>
            </a:r>
            <a:r>
              <a:rPr lang="en-US"/>
              <a:t> प्रयत्न</a:t>
            </a:r>
            <a:r>
              <a:rPr lang="en-US"/>
              <a:t> केला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संरचना</a:t>
            </a:r>
            <a:r>
              <a:rPr lang="en-US"/>
              <a:t> </a:t>
            </a:r>
            <a:r>
              <a:rPr lang="en-US"/>
              <a:t>ह</a:t>
            </a:r>
            <a:r>
              <a:rPr lang="en-US"/>
              <a:t>ी</a:t>
            </a:r>
            <a:r>
              <a:rPr lang="en-US"/>
              <a:t> </a:t>
            </a:r>
            <a:r>
              <a:rPr lang="en-US"/>
              <a:t> परस्पर संबंधित</a:t>
            </a:r>
            <a:r>
              <a:rPr lang="en-US"/>
              <a:t> व</a:t>
            </a:r>
            <a:r>
              <a:rPr lang="en-US"/>
              <a:t> परस्परावलंबी</a:t>
            </a:r>
            <a:r>
              <a:rPr lang="en-US"/>
              <a:t> अशा</a:t>
            </a:r>
            <a:r>
              <a:rPr lang="en-US"/>
              <a:t> विविध</a:t>
            </a:r>
            <a:r>
              <a:rPr lang="en-US"/>
              <a:t> घटकांनी</a:t>
            </a:r>
            <a:r>
              <a:rPr lang="en-US"/>
              <a:t> बनलेले</a:t>
            </a:r>
            <a:r>
              <a:rPr lang="en-US"/>
              <a:t> असते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ह्या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विविध</a:t>
            </a:r>
            <a:r>
              <a:rPr lang="en-US"/>
              <a:t> घटकांची</a:t>
            </a:r>
            <a:r>
              <a:rPr lang="en-US"/>
              <a:t> </a:t>
            </a:r>
            <a:r>
              <a:rPr lang="en-US"/>
              <a:t> व्यवस्थित</a:t>
            </a:r>
            <a:r>
              <a:rPr lang="en-US"/>
              <a:t> व</a:t>
            </a:r>
            <a:r>
              <a:rPr lang="en-US"/>
              <a:t> क्रमबद्ध</a:t>
            </a:r>
            <a:r>
              <a:rPr lang="en-US"/>
              <a:t> रीतीने</a:t>
            </a:r>
            <a:r>
              <a:rPr lang="en-US"/>
              <a:t> </a:t>
            </a:r>
            <a:r>
              <a:rPr lang="en-US"/>
              <a:t> मांडणी</a:t>
            </a:r>
            <a:r>
              <a:rPr lang="en-US"/>
              <a:t> होऊन</a:t>
            </a:r>
            <a:r>
              <a:rPr lang="en-US"/>
              <a:t> त्यांची</a:t>
            </a:r>
            <a:r>
              <a:rPr lang="en-US"/>
              <a:t> संरचना</a:t>
            </a:r>
            <a:r>
              <a:rPr lang="en-US"/>
              <a:t> तयार</a:t>
            </a:r>
            <a:r>
              <a:rPr lang="en-US"/>
              <a:t> होत</a:t>
            </a:r>
            <a:r>
              <a:rPr lang="en-US"/>
              <a:t> असते</a:t>
            </a:r>
            <a:r>
              <a:rPr lang="en-US"/>
              <a:t>.</a:t>
            </a:r>
            <a:r>
              <a:rPr lang="en-US"/>
              <a:t> अशा</a:t>
            </a:r>
            <a:r>
              <a:rPr lang="en-US"/>
              <a:t> दृष्टिकोनातून</a:t>
            </a:r>
            <a:r>
              <a:rPr lang="en-US"/>
              <a:t> समाजाचा</a:t>
            </a:r>
            <a:r>
              <a:rPr lang="en-US"/>
              <a:t> केला</a:t>
            </a:r>
            <a:r>
              <a:rPr lang="en-US"/>
              <a:t> </a:t>
            </a:r>
            <a:r>
              <a:rPr lang="en-US"/>
              <a:t>जाणारा</a:t>
            </a:r>
            <a:r>
              <a:rPr lang="en-US"/>
              <a:t> अभ्यास</a:t>
            </a:r>
            <a:r>
              <a:rPr lang="en-US"/>
              <a:t> म्हणजे</a:t>
            </a:r>
            <a:r>
              <a:rPr lang="en-US"/>
              <a:t> संरचनात्मक</a:t>
            </a:r>
            <a:r>
              <a:rPr lang="en-US"/>
              <a:t> परिप्रेक्ष</a:t>
            </a:r>
            <a:r>
              <a:rPr lang="en-US"/>
              <a:t> होय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सामाजिक </a:t>
            </a:r>
            <a:r>
              <a:rPr lang="en-US"/>
              <a:t> संरच</a:t>
            </a:r>
            <a:r>
              <a:rPr lang="en-US"/>
              <a:t>न</a:t>
            </a:r>
            <a:r>
              <a:rPr lang="en-US"/>
              <a:t>े</a:t>
            </a:r>
            <a:r>
              <a:rPr lang="en-US"/>
              <a:t> मधील हे विविध घटक एकत्रित येऊन शांत न बसता आपापल्या परीने समाजाची संरचना टिकून ठेवण्यासाठी जे कार्य किंवा योगदान देतात त्याला प्र</a:t>
            </a:r>
            <a:r>
              <a:rPr lang="en-US"/>
              <a:t>कार्य</a:t>
            </a:r>
            <a:r>
              <a:rPr lang="en-US"/>
              <a:t> </a:t>
            </a:r>
            <a:r>
              <a:rPr lang="en-US"/>
              <a:t> म्हणतात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या</a:t>
            </a:r>
            <a:r>
              <a:rPr lang="en-US"/>
              <a:t> दृष्टिकोनातून केला जाणारा अभ्यास म्हणजे प्रकार्यात्मक </a:t>
            </a:r>
            <a:r>
              <a:rPr lang="en-US"/>
              <a:t>परिप्रेक्ष</a:t>
            </a:r>
            <a:r>
              <a:rPr lang="en-US"/>
              <a:t> होय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समर्थक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ऑगस्ट</a:t>
            </a:r>
            <a:r>
              <a:rPr lang="en-US"/>
              <a:t> कॉम्ट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हर्बर्ट स्पेन्सर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एमिल दुर्खीम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मॅक्स वेबर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मलीनोवास्की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रेडक्लिप</a:t>
            </a:r>
            <a:r>
              <a:rPr lang="en-US"/>
              <a:t> ब्राऊन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टोल</a:t>
            </a:r>
            <a:r>
              <a:rPr lang="en-US"/>
              <a:t>कट</a:t>
            </a:r>
            <a:r>
              <a:rPr lang="en-US"/>
              <a:t> पार्स</a:t>
            </a:r>
            <a:r>
              <a:rPr lang="en-US"/>
              <a:t>सं</a:t>
            </a:r>
            <a:r>
              <a:rPr lang="en-US"/>
              <a:t>स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रॉबर्ट</a:t>
            </a:r>
            <a:r>
              <a:rPr lang="en-US"/>
              <a:t> </a:t>
            </a:r>
            <a:r>
              <a:rPr lang="en-US"/>
              <a:t>मर्ट</a:t>
            </a:r>
            <a:r>
              <a:rPr lang="en-US"/>
              <a:t>न</a:t>
            </a:r>
            <a:r>
              <a:rPr lang="en-US"/>
              <a:t> </a:t>
            </a:r>
            <a:r>
              <a:rPr lang="en-US"/>
              <a:t>इत्यादी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>
          <a:xfrm>
            <a:off x="1389984" y="295857"/>
            <a:ext cx="7125366" cy="1542027"/>
          </a:xfrm>
          <a:solidFill>
            <a:srgbClr val="02A5E3"/>
          </a:solidFill>
        </p:spPr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संघर्षात्मक</a:t>
            </a:r>
            <a:r>
              <a:rPr lang="en-US"/>
              <a:t> परिप्रेक्ष</a:t>
            </a:r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>
          <a:xfrm>
            <a:off x="1438387" y="1825625"/>
            <a:ext cx="7076963" cy="4208890"/>
          </a:xfrm>
          <a:solidFill>
            <a:srgbClr val="92D04F"/>
          </a:solidFill>
        </p:spPr>
        <p:txBody>
          <a:bodyPr>
            <a:normAutofit fontScale="78571" lnSpcReduction="20000"/>
          </a:bodyPr>
          <a:p>
            <a:pPr indent="0" marL="0">
              <a:buNone/>
            </a:pPr>
            <a:r>
              <a:rPr lang="en-US"/>
              <a:t>समाजशास्त्रात संरचनात्मक प्रकार्य दृष्टिकोन तर महत्त्वाचा दृष्टिकोन म्हणजे संघर्षात्मक परिप्रेक्ष होय</a:t>
            </a:r>
            <a:r>
              <a:rPr lang="en-US"/>
              <a:t>.</a:t>
            </a:r>
            <a:r>
              <a:rPr lang="en-US"/>
              <a:t>संघर्षात्मक दृष्टिकोनातून समाजशास्त्र मध्ये कमी साहित्य निर्माण झाले असले तरी </a:t>
            </a:r>
            <a:r>
              <a:rPr lang="en-US"/>
              <a:t>संघर्ष</a:t>
            </a:r>
            <a:r>
              <a:rPr lang="en-US"/>
              <a:t> सिद्धांतावर</a:t>
            </a:r>
            <a:r>
              <a:rPr lang="en-US"/>
              <a:t> जे</a:t>
            </a:r>
            <a:r>
              <a:rPr lang="en-US"/>
              <a:t> काही</a:t>
            </a:r>
            <a:r>
              <a:rPr lang="en-US"/>
              <a:t> साहित्य</a:t>
            </a:r>
            <a:r>
              <a:rPr lang="en-US"/>
              <a:t> आहे</a:t>
            </a:r>
            <a:r>
              <a:rPr lang="en-US"/>
              <a:t> ते</a:t>
            </a:r>
            <a:r>
              <a:rPr lang="en-US"/>
              <a:t> खूप</a:t>
            </a:r>
            <a:r>
              <a:rPr lang="en-US"/>
              <a:t> </a:t>
            </a:r>
            <a:r>
              <a:rPr lang="en-US"/>
              <a:t> महत्त्वपूर्ण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वास्तविक पाहता संघर्ष सिद्धांत हा समाजाइतकाच प्राचीन आहे परंतु </a:t>
            </a:r>
            <a:r>
              <a:rPr lang="en-US"/>
              <a:t>प्रकार्य</a:t>
            </a:r>
            <a:r>
              <a:rPr lang="en-US"/>
              <a:t>वाद्यांनी</a:t>
            </a:r>
            <a:r>
              <a:rPr lang="en-US"/>
              <a:t> विशेषतः</a:t>
            </a:r>
            <a:r>
              <a:rPr lang="en-US"/>
              <a:t> </a:t>
            </a:r>
            <a:r>
              <a:rPr lang="en-US"/>
              <a:t>पारसन्सने</a:t>
            </a:r>
            <a:r>
              <a:rPr lang="en-US"/>
              <a:t> प्र</a:t>
            </a:r>
            <a:r>
              <a:rPr lang="en-US"/>
              <a:t>कार्य</a:t>
            </a:r>
            <a:r>
              <a:rPr lang="en-US"/>
              <a:t>वादावर</a:t>
            </a:r>
            <a:r>
              <a:rPr lang="en-US"/>
              <a:t> अधिक</a:t>
            </a:r>
            <a:r>
              <a:rPr lang="en-US"/>
              <a:t> जोर देऊन</a:t>
            </a:r>
            <a:r>
              <a:rPr lang="en-US"/>
              <a:t> संघर्षाच्या</a:t>
            </a:r>
            <a:r>
              <a:rPr lang="en-US"/>
              <a:t> अस्तित्वाकडे</a:t>
            </a:r>
            <a:r>
              <a:rPr lang="en-US"/>
              <a:t> दुर्लक्ष</a:t>
            </a:r>
            <a:r>
              <a:rPr lang="en-US"/>
              <a:t> केले</a:t>
            </a:r>
            <a:r>
              <a:rPr lang="en-US"/>
              <a:t> होते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संघर्षात्मक</a:t>
            </a:r>
            <a:r>
              <a:rPr lang="en-US"/>
              <a:t> परिप्रेक्ष</a:t>
            </a:r>
            <a:r>
              <a:rPr lang="en-US"/>
              <a:t> वाले</a:t>
            </a:r>
            <a:r>
              <a:rPr lang="en-US"/>
              <a:t> असे</a:t>
            </a:r>
            <a:r>
              <a:rPr lang="en-US"/>
              <a:t> म्हणतात</a:t>
            </a:r>
            <a:r>
              <a:rPr lang="en-US"/>
              <a:t> की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समाज</a:t>
            </a:r>
            <a:r>
              <a:rPr lang="en-US"/>
              <a:t> हा</a:t>
            </a:r>
            <a:r>
              <a:rPr lang="en-US"/>
              <a:t> स्वार्थ</a:t>
            </a:r>
            <a:r>
              <a:rPr lang="en-US"/>
              <a:t> मय</a:t>
            </a:r>
            <a:r>
              <a:rPr lang="en-US"/>
              <a:t> संघर्षाने</a:t>
            </a:r>
            <a:r>
              <a:rPr lang="en-US"/>
              <a:t> युक्त</a:t>
            </a:r>
            <a:r>
              <a:rPr lang="en-US"/>
              <a:t> असून</a:t>
            </a:r>
            <a:r>
              <a:rPr lang="en-US"/>
              <a:t> समाजात</a:t>
            </a:r>
            <a:r>
              <a:rPr lang="en-US"/>
              <a:t> सदैव</a:t>
            </a:r>
            <a:r>
              <a:rPr lang="en-US"/>
              <a:t> संघर्ष</a:t>
            </a:r>
            <a:r>
              <a:rPr lang="en-US"/>
              <a:t> असतो</a:t>
            </a:r>
            <a:r>
              <a:rPr lang="en-US"/>
              <a:t> कार मागणीसुद्धा</a:t>
            </a:r>
            <a:r>
              <a:rPr lang="en-US"/>
              <a:t> हेच</a:t>
            </a:r>
            <a:r>
              <a:rPr lang="en-US"/>
              <a:t> म्हटले</a:t>
            </a:r>
            <a:r>
              <a:rPr lang="en-US"/>
              <a:t> होते</a:t>
            </a:r>
            <a:r>
              <a:rPr lang="en-US"/>
              <a:t> की</a:t>
            </a:r>
            <a:r>
              <a:rPr lang="en-US"/>
              <a:t> आतापर्यंत</a:t>
            </a:r>
            <a:r>
              <a:rPr lang="en-US"/>
              <a:t> समाजाचा</a:t>
            </a:r>
            <a:r>
              <a:rPr lang="en-US"/>
              <a:t> इतिहास</a:t>
            </a:r>
            <a:r>
              <a:rPr lang="en-US"/>
              <a:t> हा</a:t>
            </a:r>
            <a:r>
              <a:rPr lang="en-US"/>
              <a:t> वर्ग संघर्षाचा</a:t>
            </a:r>
            <a:r>
              <a:rPr lang="en-US"/>
              <a:t> इतिहास</a:t>
            </a:r>
            <a:r>
              <a:rPr lang="en-US"/>
              <a:t> आहे</a:t>
            </a:r>
            <a:r>
              <a:rPr lang="en-US"/>
              <a:t> संघर्ष</a:t>
            </a:r>
            <a:r>
              <a:rPr lang="en-US"/>
              <a:t> संप्रदायाचे</a:t>
            </a:r>
            <a:r>
              <a:rPr lang="en-US"/>
              <a:t> प्रवर्तक</a:t>
            </a:r>
            <a:r>
              <a:rPr lang="en-US"/>
              <a:t> अनुयायी</a:t>
            </a:r>
            <a:r>
              <a:rPr lang="en-US"/>
              <a:t> व</a:t>
            </a:r>
            <a:r>
              <a:rPr lang="en-US"/>
              <a:t> समर्थकांच्या</a:t>
            </a:r>
            <a:r>
              <a:rPr lang="en-US"/>
              <a:t> मते</a:t>
            </a:r>
            <a:r>
              <a:rPr lang="en-US"/>
              <a:t> समाजाच्या</a:t>
            </a:r>
            <a:r>
              <a:rPr lang="en-US"/>
              <a:t> अध्ययनाचा</a:t>
            </a:r>
            <a:r>
              <a:rPr lang="en-US"/>
              <a:t> दृष्टिकोण</a:t>
            </a:r>
            <a:r>
              <a:rPr lang="en-US"/>
              <a:t> पद्धती</a:t>
            </a:r>
            <a:r>
              <a:rPr lang="en-US"/>
              <a:t> तथ्य संकलन</a:t>
            </a:r>
            <a:r>
              <a:rPr lang="en-US"/>
              <a:t> विश्लेषण</a:t>
            </a:r>
            <a:r>
              <a:rPr lang="en-US"/>
              <a:t> चलांचे चलन</a:t>
            </a:r>
            <a:r>
              <a:rPr lang="en-US"/>
              <a:t> व</a:t>
            </a:r>
            <a:r>
              <a:rPr lang="en-US"/>
              <a:t> सिद्धांताची</a:t>
            </a:r>
            <a:r>
              <a:rPr lang="en-US"/>
              <a:t> निर्मिती</a:t>
            </a:r>
            <a:r>
              <a:rPr lang="en-US"/>
              <a:t> ही</a:t>
            </a:r>
            <a:r>
              <a:rPr lang="en-US"/>
              <a:t> संघर्षाला</a:t>
            </a:r>
            <a:r>
              <a:rPr lang="en-US"/>
              <a:t> केंद्रबिंदू मानून</a:t>
            </a:r>
            <a:r>
              <a:rPr lang="en-US"/>
              <a:t> केली</a:t>
            </a:r>
            <a:r>
              <a:rPr lang="en-US"/>
              <a:t> पाहिजे</a:t>
            </a:r>
            <a:r>
              <a:rPr lang="en-US"/>
              <a:t>.</a:t>
            </a:r>
            <a:r>
              <a:rPr lang="en-US"/>
              <a:t> याच</a:t>
            </a:r>
            <a:r>
              <a:rPr lang="en-US"/>
              <a:t> दृष्टिकोनाला</a:t>
            </a:r>
            <a:r>
              <a:rPr lang="en-US"/>
              <a:t> संघर्षात्मक</a:t>
            </a:r>
            <a:r>
              <a:rPr lang="en-US"/>
              <a:t> परिप्रेक्ष</a:t>
            </a:r>
            <a:r>
              <a:rPr lang="en-US"/>
              <a:t> असे</a:t>
            </a:r>
            <a:r>
              <a:rPr lang="en-US"/>
              <a:t> म्हणतात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>
          <a:xfrm>
            <a:off x="1199179" y="537100"/>
            <a:ext cx="7138826" cy="997647"/>
          </a:xfrm>
          <a:solidFill>
            <a:srgbClr val="02A5E3"/>
          </a:solidFill>
        </p:spPr>
        <p:txBody>
          <a:bodyPr>
            <a:normAutofit fontScale="90000"/>
          </a:bodyPr>
          <a:p>
            <a:r>
              <a:rPr lang="en-US"/>
              <a:t>संघर्ष</a:t>
            </a:r>
            <a:r>
              <a:rPr lang="en-US"/>
              <a:t> आणि</a:t>
            </a:r>
            <a:r>
              <a:rPr lang="en-US"/>
              <a:t> संघर्षात्मक</a:t>
            </a:r>
            <a:r>
              <a:rPr lang="en-US"/>
              <a:t> परिप्रेक्षचा अर्थ</a:t>
            </a:r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>
          <a:xfrm>
            <a:off x="1189830" y="1648339"/>
            <a:ext cx="7143678" cy="4178584"/>
          </a:xfrm>
          <a:solidFill>
            <a:srgbClr val="92D04F"/>
          </a:solidFill>
        </p:spPr>
        <p:txBody>
          <a:bodyPr>
            <a:normAutofit fontScale="85714" lnSpcReduction="20000"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संघर्ष</a:t>
            </a:r>
            <a:r>
              <a:rPr lang="en-US"/>
              <a:t> म्हणजे काय</a:t>
            </a:r>
            <a:r>
              <a:rPr lang="en-US"/>
              <a:t>?</a:t>
            </a:r>
            <a:endParaRPr lang="en-US"/>
          </a:p>
          <a:p>
            <a:pPr indent="0" marL="0">
              <a:buNone/>
            </a:pPr>
            <a:r>
              <a:rPr lang="en-US"/>
              <a:t>गिलीन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 </a:t>
            </a:r>
            <a:r>
              <a:rPr lang="en-US"/>
              <a:t>गि</a:t>
            </a:r>
            <a:r>
              <a:rPr lang="en-US"/>
              <a:t>लिन</a:t>
            </a:r>
            <a:r>
              <a:rPr lang="en-US"/>
              <a:t>च्या</a:t>
            </a:r>
            <a:r>
              <a:rPr lang="en-US"/>
              <a:t> </a:t>
            </a:r>
            <a:r>
              <a:rPr lang="en-US"/>
              <a:t>मते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'</a:t>
            </a:r>
            <a:r>
              <a:rPr lang="en-US"/>
              <a:t>संघर्ष ही एक सामाजिक प्रक्रिया आहे की</a:t>
            </a:r>
            <a:r>
              <a:rPr lang="en-US"/>
              <a:t>,</a:t>
            </a:r>
            <a:r>
              <a:rPr lang="en-US"/>
              <a:t> ज्यात व्यक्ती किंवा समूह आपल्या उद्दिष्ट प्राप्तीसाठी विरोध करणाऱ्यांना हिंसा किंवा</a:t>
            </a:r>
            <a:r>
              <a:rPr lang="en-US"/>
              <a:t> हिंसेची</a:t>
            </a:r>
            <a:r>
              <a:rPr lang="en-US"/>
              <a:t> धमकी देऊन प्रत्यक्ष आव्हान देतात</a:t>
            </a:r>
            <a:r>
              <a:rPr lang="en-US"/>
              <a:t>'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तर</a:t>
            </a:r>
            <a:r>
              <a:rPr lang="en-US"/>
              <a:t> </a:t>
            </a:r>
            <a:r>
              <a:rPr lang="en-US"/>
              <a:t>हॉर्टन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 </a:t>
            </a:r>
            <a:r>
              <a:rPr lang="en-US"/>
              <a:t>हंट</a:t>
            </a:r>
            <a:r>
              <a:rPr lang="en-US"/>
              <a:t> </a:t>
            </a:r>
            <a:r>
              <a:rPr lang="en-US"/>
              <a:t>च्या</a:t>
            </a:r>
            <a:r>
              <a:rPr lang="en-US"/>
              <a:t> मते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: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'</a:t>
            </a:r>
            <a:r>
              <a:rPr lang="en-US"/>
              <a:t>संघर्ष</a:t>
            </a:r>
            <a:r>
              <a:rPr lang="en-US"/>
              <a:t> ही अशी</a:t>
            </a:r>
            <a:r>
              <a:rPr lang="en-US"/>
              <a:t> प्रक्रिया</a:t>
            </a:r>
            <a:r>
              <a:rPr lang="en-US"/>
              <a:t> आहे</a:t>
            </a:r>
            <a:r>
              <a:rPr lang="en-US"/>
              <a:t> की</a:t>
            </a:r>
            <a:r>
              <a:rPr lang="en-US"/>
              <a:t> ज्यामध्ये</a:t>
            </a:r>
            <a:r>
              <a:rPr lang="en-US"/>
              <a:t> प्रतिस्पर्धी</a:t>
            </a:r>
            <a:r>
              <a:rPr lang="en-US"/>
              <a:t> एकमेकांचा</a:t>
            </a:r>
            <a:r>
              <a:rPr lang="en-US"/>
              <a:t> नाश करून</a:t>
            </a:r>
            <a:r>
              <a:rPr lang="en-US"/>
              <a:t> किंवा दुबळे करून</a:t>
            </a:r>
            <a:r>
              <a:rPr lang="en-US"/>
              <a:t> मोबदला</a:t>
            </a:r>
            <a:r>
              <a:rPr lang="en-US"/>
              <a:t> प्राप्तीसाठी</a:t>
            </a:r>
            <a:r>
              <a:rPr lang="en-US"/>
              <a:t> प्रयत्न करतात</a:t>
            </a:r>
            <a:r>
              <a:rPr lang="en-US"/>
              <a:t>'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idx="1"/>
          </p:nvPr>
        </p:nvSpPr>
        <p:spPr>
          <a:xfrm>
            <a:off x="1315679" y="694868"/>
            <a:ext cx="7109922" cy="5395509"/>
          </a:xfrm>
          <a:solidFill>
            <a:srgbClr val="92D04F"/>
          </a:solidFill>
        </p:spPr>
        <p:txBody>
          <a:bodyPr>
            <a:normAutofit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संघर्षात्मक परिपेक्ष</a:t>
            </a:r>
            <a:r>
              <a:rPr lang="en-US"/>
              <a:t> किंवा</a:t>
            </a:r>
            <a:r>
              <a:rPr lang="en-US"/>
              <a:t> सिद्धांत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थि</a:t>
            </a:r>
            <a:r>
              <a:rPr lang="en-US"/>
              <a:t>य</a:t>
            </a:r>
            <a:r>
              <a:rPr lang="en-US"/>
              <a:t>ो</a:t>
            </a:r>
            <a:r>
              <a:rPr lang="en-US"/>
              <a:t>ड</a:t>
            </a:r>
            <a:r>
              <a:rPr lang="en-US"/>
              <a:t>र</a:t>
            </a:r>
            <a:r>
              <a:rPr lang="en-US"/>
              <a:t>स</a:t>
            </a:r>
            <a:r>
              <a:rPr lang="en-US"/>
              <a:t>न</a:t>
            </a:r>
            <a:r>
              <a:rPr lang="en-US"/>
              <a:t>च्या मते</a:t>
            </a:r>
            <a:r>
              <a:rPr lang="en-US"/>
              <a:t>:</a:t>
            </a:r>
            <a:r>
              <a:rPr lang="en-US"/>
              <a:t>-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"</a:t>
            </a:r>
            <a:r>
              <a:rPr lang="en-US"/>
              <a:t>समाजाच्या संदर्भातील जो दृष्टिकोण सामाजिक घटनांचे भूत भविष्य वर्तमान हे संघर्षाच्या परिमाणात पाहतात</a:t>
            </a:r>
            <a:r>
              <a:rPr lang="en-US"/>
              <a:t> त्या दृष्टिकोनातून</a:t>
            </a:r>
            <a:r>
              <a:rPr lang="en-US"/>
              <a:t> संघर्षात्मक</a:t>
            </a:r>
            <a:r>
              <a:rPr lang="en-US"/>
              <a:t> परिप्रेक्ष</a:t>
            </a:r>
            <a:r>
              <a:rPr lang="en-US"/>
              <a:t> </a:t>
            </a:r>
            <a:r>
              <a:rPr lang="en-US"/>
              <a:t>असे</a:t>
            </a:r>
            <a:r>
              <a:rPr lang="en-US"/>
              <a:t> म्हणतात</a:t>
            </a:r>
            <a:r>
              <a:rPr lang="en-US"/>
              <a:t>"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राल्फ</a:t>
            </a:r>
            <a:r>
              <a:rPr lang="en-US"/>
              <a:t> </a:t>
            </a:r>
            <a:r>
              <a:rPr lang="en-US"/>
              <a:t>डॅ</a:t>
            </a:r>
            <a:r>
              <a:rPr lang="en-US"/>
              <a:t>ह</a:t>
            </a:r>
            <a:r>
              <a:rPr lang="en-US"/>
              <a:t>रेन</a:t>
            </a:r>
            <a:r>
              <a:rPr lang="en-US"/>
              <a:t> </a:t>
            </a:r>
            <a:r>
              <a:rPr lang="en-US"/>
              <a:t>डा</a:t>
            </a:r>
            <a:r>
              <a:rPr lang="en-US"/>
              <a:t>र</a:t>
            </a:r>
            <a:r>
              <a:rPr lang="en-US"/>
              <a:t>्फ</a:t>
            </a:r>
            <a:r>
              <a:rPr lang="en-US"/>
              <a:t> च्या मते</a:t>
            </a:r>
            <a:r>
              <a:rPr lang="en-US"/>
              <a:t>:</a:t>
            </a:r>
            <a:r>
              <a:rPr lang="en-US"/>
              <a:t>-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"</a:t>
            </a:r>
            <a:r>
              <a:rPr lang="en-US"/>
              <a:t>व्यक्ती</a:t>
            </a:r>
            <a:r>
              <a:rPr lang="en-US"/>
              <a:t> किंवा</a:t>
            </a:r>
            <a:r>
              <a:rPr lang="en-US"/>
              <a:t> समूहामध्ये</a:t>
            </a:r>
            <a:r>
              <a:rPr lang="en-US"/>
              <a:t> एकाच उद्दिष्टांसाठी निर्माण झालेला विरोध द्वंद्व टकराव म्हणजे संघर्ष हो</a:t>
            </a:r>
            <a:r>
              <a:rPr lang="en-US"/>
              <a:t>य</a:t>
            </a:r>
            <a:r>
              <a:rPr lang="en-US"/>
              <a:t>.</a:t>
            </a:r>
            <a:r>
              <a:rPr lang="en-US"/>
              <a:t> याचा </a:t>
            </a:r>
            <a:r>
              <a:rPr lang="en-US"/>
              <a:t> संघर्षात्मक</a:t>
            </a:r>
            <a:r>
              <a:rPr lang="en-US"/>
              <a:t> दृष्टिकोनातून केला जाणारा अभ्यास</a:t>
            </a:r>
            <a:r>
              <a:rPr lang="en-US"/>
              <a:t> म्हणजेच</a:t>
            </a:r>
            <a:r>
              <a:rPr lang="en-US"/>
              <a:t> संघर्षात्मक</a:t>
            </a:r>
            <a:r>
              <a:rPr lang="en-US"/>
              <a:t> परिप्रेक्ष</a:t>
            </a:r>
            <a:r>
              <a:rPr lang="en-US"/>
              <a:t> होय</a:t>
            </a:r>
            <a:r>
              <a:rPr lang="en-US"/>
              <a:t>"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>
          <a:xfrm>
            <a:off x="1392683" y="571496"/>
            <a:ext cx="7122667" cy="1359231"/>
          </a:xfrm>
          <a:solidFill>
            <a:srgbClr val="02A5E3"/>
          </a:solidFill>
        </p:spPr>
        <p:txBody>
          <a:bodyPr/>
          <a:p>
            <a:r>
              <a:rPr lang="en-US"/>
              <a:t>संघर्षाची</a:t>
            </a:r>
            <a:r>
              <a:rPr lang="en-US"/>
              <a:t> केंद्रभूत</a:t>
            </a:r>
            <a:r>
              <a:rPr lang="en-US"/>
              <a:t> गृहीत </a:t>
            </a:r>
            <a:r>
              <a:rPr lang="en-US"/>
              <a:t>कृत्</a:t>
            </a:r>
            <a:r>
              <a:rPr lang="en-US"/>
              <a:t>य</a:t>
            </a:r>
            <a:r>
              <a:rPr lang="en-US"/>
              <a:t>े</a:t>
            </a:r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>
          <a:xfrm>
            <a:off x="1420823" y="1842941"/>
            <a:ext cx="7094526" cy="4091581"/>
          </a:xfrm>
          <a:solidFill>
            <a:srgbClr val="92D04F"/>
          </a:solidFill>
        </p:spPr>
        <p:txBody>
          <a:bodyPr>
            <a:normAutofit fontScale="92857" lnSpcReduction="20000"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व्यक्तिगत</a:t>
            </a:r>
            <a:r>
              <a:rPr lang="en-US"/>
              <a:t> हित</a:t>
            </a:r>
            <a:r>
              <a:rPr lang="en-US"/>
              <a:t> व स्वार्थ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शक्ती</a:t>
            </a:r>
            <a:r>
              <a:rPr lang="en-US"/>
              <a:t> व सत्ता</a:t>
            </a:r>
            <a:r>
              <a:rPr lang="en-US"/>
              <a:t> यांचे</a:t>
            </a:r>
            <a:r>
              <a:rPr lang="en-US"/>
              <a:t> असमान वितरण</a:t>
            </a:r>
            <a:endParaRPr lang="en-US"/>
          </a:p>
          <a:p>
            <a:pPr indent="0" marL="0">
              <a:buNone/>
            </a:pPr>
            <a:endParaRPr lang="en-US"/>
          </a:p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3</a:t>
            </a:r>
            <a:r>
              <a:rPr lang="en-US"/>
              <a:t>.</a:t>
            </a:r>
            <a:r>
              <a:rPr lang="en-US"/>
              <a:t> मूल्</a:t>
            </a:r>
            <a:r>
              <a:rPr lang="en-US"/>
              <a:t>य</a:t>
            </a:r>
            <a:r>
              <a:rPr lang="en-US"/>
              <a:t>े</a:t>
            </a:r>
            <a:r>
              <a:rPr lang="en-US"/>
              <a:t> </a:t>
            </a:r>
            <a:r>
              <a:rPr lang="en-US"/>
              <a:t> व</a:t>
            </a:r>
            <a:r>
              <a:rPr lang="en-US"/>
              <a:t> विचारधारा</a:t>
            </a:r>
            <a:endParaRPr lang="en-US"/>
          </a:p>
          <a:p>
            <a:pPr indent="0" marL="0">
              <a:buNone/>
            </a:pPr>
            <a:r>
              <a:rPr lang="en-US"/>
              <a:t>संघर्षात्मक</a:t>
            </a:r>
            <a:r>
              <a:rPr lang="en-US"/>
              <a:t> परिप्रेक्ष</a:t>
            </a:r>
            <a:r>
              <a:rPr lang="en-US"/>
              <a:t> चे समर्थक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कार्ल मार्क्स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डे</a:t>
            </a:r>
            <a:r>
              <a:rPr lang="en-US"/>
              <a:t>हरेन</a:t>
            </a:r>
            <a:r>
              <a:rPr lang="en-US"/>
              <a:t> </a:t>
            </a:r>
            <a:r>
              <a:rPr lang="en-US"/>
              <a:t>डा</a:t>
            </a:r>
            <a:r>
              <a:rPr lang="en-US"/>
              <a:t>र्फ</a:t>
            </a:r>
            <a:r>
              <a:rPr lang="en-US"/>
              <a:t>,</a:t>
            </a:r>
            <a:r>
              <a:rPr lang="en-US"/>
              <a:t> सी राईट मिल्स</a:t>
            </a:r>
            <a:r>
              <a:rPr lang="en-US"/>
              <a:t>,</a:t>
            </a:r>
            <a:r>
              <a:rPr lang="en-US"/>
              <a:t> ले</a:t>
            </a:r>
            <a:r>
              <a:rPr lang="en-US"/>
              <a:t>विस</a:t>
            </a:r>
            <a:r>
              <a:rPr lang="en-US"/>
              <a:t> कोझर</a:t>
            </a:r>
            <a:r>
              <a:rPr lang="en-US"/>
              <a:t>,</a:t>
            </a:r>
            <a:r>
              <a:rPr lang="en-US"/>
              <a:t> जॉर्ज सिमेल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रें</a:t>
            </a:r>
            <a:r>
              <a:rPr lang="en-US"/>
              <a:t>डा</a:t>
            </a:r>
            <a:r>
              <a:rPr lang="en-US"/>
              <a:t>ल</a:t>
            </a:r>
            <a:r>
              <a:rPr lang="en-US"/>
              <a:t> कॉलिन्स</a:t>
            </a:r>
            <a:r>
              <a:rPr lang="en-US"/>
              <a:t> </a:t>
            </a:r>
            <a:r>
              <a:rPr lang="en-US"/>
              <a:t>इत्यादी</a:t>
            </a:r>
            <a:r>
              <a:rPr lang="en-US"/>
              <a:t> विचारवंत</a:t>
            </a:r>
            <a:r>
              <a:rPr lang="en-US"/>
              <a:t> आहेत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3831154"/>
          </a:xfrm>
          <a:solidFill>
            <a:srgbClr val="02A5E3"/>
          </a:solidFill>
        </p:spPr>
        <p:txBody>
          <a:bodyPr>
            <a:normAutofit/>
          </a:bodyPr>
          <a:p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sz="9900" lang="en-US">
                <a:solidFill>
                  <a:srgbClr val="FFC000"/>
                </a:solidFill>
              </a:rPr>
              <a:t>धन्यवाद</a:t>
            </a:r>
            <a:br>
              <a:rPr sz="9900" lang="en-US">
                <a:solidFill>
                  <a:srgbClr val="FFC000"/>
                </a:solidFill>
              </a:rPr>
            </a:br>
            <a:endParaRPr sz="9900" lang="en-US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2015-05-11T11:30:45Z</dcterms:created>
  <dcterms:modified xsi:type="dcterms:W3CDTF">2020-07-03T13:42:26Z</dcterms:modified>
</cp:coreProperties>
</file>